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1" r:id="rId2"/>
  </p:sldMasterIdLst>
  <p:notesMasterIdLst>
    <p:notesMasterId r:id="rId41"/>
  </p:notesMasterIdLst>
  <p:sldIdLst>
    <p:sldId id="322" r:id="rId3"/>
    <p:sldId id="361" r:id="rId4"/>
    <p:sldId id="321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56" r:id="rId23"/>
    <p:sldId id="357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8" r:id="rId38"/>
    <p:sldId id="359" r:id="rId39"/>
    <p:sldId id="360" r:id="rId40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3104">
          <p15:clr>
            <a:srgbClr val="A4A3A4"/>
          </p15:clr>
        </p15:guide>
        <p15:guide id="3" pos="2160">
          <p15:clr>
            <a:srgbClr val="A4A3A4"/>
          </p15:clr>
        </p15:guide>
        <p15:guide id="4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908"/>
    <a:srgbClr val="FDE44D"/>
    <a:srgbClr val="EE6000"/>
    <a:srgbClr val="FF9966"/>
    <a:srgbClr val="CC6600"/>
    <a:srgbClr val="8FB5ED"/>
    <a:srgbClr val="9CBEB8"/>
    <a:srgbClr val="62A6A4"/>
    <a:srgbClr val="2FBB2F"/>
    <a:srgbClr val="97A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7" autoAdjust="0"/>
    <p:restoredTop sz="86286" autoAdjust="0"/>
  </p:normalViewPr>
  <p:slideViewPr>
    <p:cSldViewPr>
      <p:cViewPr>
        <p:scale>
          <a:sx n="80" d="100"/>
          <a:sy n="80" d="100"/>
        </p:scale>
        <p:origin x="3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14" y="-90"/>
      </p:cViewPr>
      <p:guideLst>
        <p:guide orient="horz" pos="2880"/>
        <p:guide orient="horz" pos="3104"/>
        <p:guide pos="2160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L'Europa in sintesi</a:t>
            </a:r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D2A28C6-FB2B-47A0-A50A-A74A77B402FA}" type="slidenum">
              <a:rPr lang="en-GB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9043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A28C6-FB2B-47A0-A50A-A74A77B402FA}" type="slidenum">
              <a:rPr lang="en-GB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494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1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</a:t>
            </a:r>
            <a:r>
              <a:rPr lang="en-US" altLang="it-IT" dirty="0" smtClean="0"/>
              <a:t>By unknown - http://www.ac-nancy-metz.fr, Public Domain, https://en.wikipedia.org/w/index.php?curid=21312229 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4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1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1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mtClean="0"/>
              <a:t>© http://www.edile.fr/wp-content/uploads/2011/12/TraiteDeRome.jpg 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89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14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8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http://www.ieseg.fr/wp-content/uploads/euro.jpg 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50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3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1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 dirty="0" smtClean="0"/>
              <a:t>© https://thumbs.dreamstime.com/z/european-union-map-all-europe-countries-capital-name-45712796.jpg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38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23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90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34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9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Di </a:t>
            </a:r>
            <a:r>
              <a:rPr lang="it-IT" altLang="it-IT" dirty="0" err="1" smtClean="0"/>
              <a:t>Samynandpartners</a:t>
            </a:r>
            <a:r>
              <a:rPr lang="it-IT" altLang="it-IT" dirty="0" smtClean="0"/>
              <a:t> - Opera propria, CC BY-SA 4.0, https://commons.wikimedia.org/w/index.php?curid=46989619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</a:t>
            </a:r>
            <a:r>
              <a:rPr lang="pl-PL" altLang="it-IT" dirty="0" smtClean="0"/>
              <a:t>Di Mateusz Włodarczyk - www.wlodarczykfoto.pl - Opera propria, CC BY-SA 4.0, https://commons.wikimedia.org/w/index.php?curid=35026764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92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69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</a:t>
            </a:r>
            <a:r>
              <a:rPr lang="pl-PL" altLang="it-IT" dirty="0" smtClean="0"/>
              <a:t>Pubblico dominio, https://it.wikipedia.org/w/index.php?curid=1062938</a:t>
            </a:r>
            <a:r>
              <a:rPr lang="it-IT" altLang="it-IT" dirty="0" smtClean="0"/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Di </a:t>
            </a:r>
            <a:r>
              <a:rPr lang="it-IT" altLang="it-IT" dirty="0" err="1" smtClean="0"/>
              <a:t>Factio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popularis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Europaea</a:t>
            </a:r>
            <a:r>
              <a:rPr lang="it-IT" altLang="it-IT" dirty="0" smtClean="0"/>
              <a:t> - http://www.flickr.com/</a:t>
            </a:r>
            <a:r>
              <a:rPr lang="it-IT" altLang="it-IT" dirty="0" err="1" smtClean="0"/>
              <a:t>photos</a:t>
            </a:r>
            <a:r>
              <a:rPr lang="it-IT" altLang="it-IT" dirty="0" smtClean="0"/>
              <a:t>/</a:t>
            </a:r>
            <a:r>
              <a:rPr lang="it-IT" altLang="it-IT" dirty="0" err="1" smtClean="0"/>
              <a:t>eppofficial</a:t>
            </a:r>
            <a:r>
              <a:rPr lang="it-IT" altLang="it-IT" dirty="0" smtClean="0"/>
              <a:t>/12995014393/, CC BY 2.0, https://commons.wikimedia.org/w/index.php?curid=31525961 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26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3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50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baseline="0" dirty="0" smtClean="0"/>
              <a:t>© </a:t>
            </a:r>
            <a:r>
              <a:rPr lang="en-US" altLang="it-IT" dirty="0" smtClean="0"/>
              <a:t>Di European People's Party - Flickr.com, CC BY 2.0, https://commons.wikimedia.org/w/index.php?curid=55097777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2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baseline="0" dirty="0" smtClean="0"/>
              <a:t>©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80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baseline="0" dirty="0" smtClean="0"/>
              <a:t>© </a:t>
            </a:r>
            <a:r>
              <a:rPr lang="it-IT" altLang="it-IT" baseline="0" dirty="0" smtClean="0"/>
              <a:t>Di Union Europea En Perù - Flickr.com, CC BY 2.0, https://commons.wikimedia.org/w/index.php?curid=42965277 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15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baseline="0" dirty="0" smtClean="0"/>
              <a:t>© </a:t>
            </a:r>
            <a:r>
              <a:rPr lang="it-IT" altLang="it-IT" baseline="0" dirty="0" smtClean="0"/>
              <a:t>http://www.isicredit.it/blog/wp-content/uploads/2011/04/bce.jpg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baseline="0" dirty="0" smtClean="0"/>
              <a:t>© Di World </a:t>
            </a:r>
            <a:r>
              <a:rPr lang="it-IT" altLang="it-IT" baseline="0" dirty="0" err="1" smtClean="0"/>
              <a:t>Economic</a:t>
            </a:r>
            <a:r>
              <a:rPr lang="it-IT" altLang="it-IT" baseline="0" dirty="0" smtClean="0"/>
              <a:t> Forum - </a:t>
            </a:r>
            <a:r>
              <a:rPr lang="it-IT" altLang="it-IT" baseline="0" dirty="0" err="1" smtClean="0"/>
              <a:t>Cropped</a:t>
            </a:r>
            <a:r>
              <a:rPr lang="it-IT" altLang="it-IT" baseline="0" dirty="0" smtClean="0"/>
              <a:t> from File:Mario Draghi World </a:t>
            </a:r>
            <a:r>
              <a:rPr lang="it-IT" altLang="it-IT" baseline="0" dirty="0" err="1" smtClean="0"/>
              <a:t>Economic</a:t>
            </a:r>
            <a:r>
              <a:rPr lang="it-IT" altLang="it-IT" baseline="0" dirty="0" smtClean="0"/>
              <a:t> Forum 2013.jpg, </a:t>
            </a:r>
            <a:r>
              <a:rPr lang="it-IT" altLang="it-IT" baseline="0" dirty="0" err="1" smtClean="0"/>
              <a:t>original</a:t>
            </a:r>
            <a:r>
              <a:rPr lang="it-IT" altLang="it-IT" baseline="0" dirty="0" smtClean="0"/>
              <a:t> source </a:t>
            </a:r>
            <a:r>
              <a:rPr lang="it-IT" altLang="it-IT" baseline="0" dirty="0" err="1" smtClean="0"/>
              <a:t>Flickr</a:t>
            </a:r>
            <a:r>
              <a:rPr lang="it-IT" altLang="it-IT" baseline="0" dirty="0" smtClean="0"/>
              <a:t>: Special </a:t>
            </a:r>
            <a:r>
              <a:rPr lang="it-IT" altLang="it-IT" baseline="0" dirty="0" err="1" smtClean="0"/>
              <a:t>Address</a:t>
            </a:r>
            <a:r>
              <a:rPr lang="it-IT" altLang="it-IT" baseline="0" dirty="0" smtClean="0"/>
              <a:t>: Mario Draghi, CC BY-SA 2.0, https://commons.wikimedia.org/w/index.php?curid=24229287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78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71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baseline="0" dirty="0" smtClean="0"/>
              <a:t>© </a:t>
            </a:r>
            <a:r>
              <a:rPr lang="en-US" altLang="it-IT" baseline="0" dirty="0" smtClean="0"/>
              <a:t>Di </a:t>
            </a:r>
            <a:r>
              <a:rPr lang="en-US" altLang="it-IT" baseline="0" dirty="0" err="1" smtClean="0"/>
              <a:t>Cédric</a:t>
            </a:r>
            <a:r>
              <a:rPr lang="en-US" altLang="it-IT" baseline="0" dirty="0" smtClean="0"/>
              <a:t> </a:t>
            </a:r>
            <a:r>
              <a:rPr lang="en-US" altLang="it-IT" baseline="0" dirty="0" err="1" smtClean="0"/>
              <a:t>Puisney</a:t>
            </a:r>
            <a:r>
              <a:rPr lang="en-US" altLang="it-IT" baseline="0" dirty="0" smtClean="0"/>
              <a:t> from Brussels, Belgium - CJCE-ECT - Grand </a:t>
            </a:r>
            <a:r>
              <a:rPr lang="en-US" altLang="it-IT" baseline="0" dirty="0" err="1" smtClean="0"/>
              <a:t>courtoom</a:t>
            </a:r>
            <a:r>
              <a:rPr lang="en-US" altLang="it-IT" baseline="0" dirty="0" smtClean="0"/>
              <a:t>, CC BY 2.0, https://commons.wikimedia.org/w/index.php?curid=34942343 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71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92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339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89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4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61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4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5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©http://www.treccani.it/export/sites/default/Portale/resources/images/sito/scuola/dossier/punto_europa2/Europe/EUROPA-consiglio-.gif</a:t>
            </a:r>
          </a:p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4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1A23E-3E2D-4601-83F1-83976F050052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10E8-CD13-4B6A-A18E-5DE58E4FDFC9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15906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327A-A1B4-474E-BB7F-F237AC0387FA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E0B5-C687-4527-A570-A05481534835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4197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F99B-0973-4988-ADF3-34244C3EC96B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BC934-6EBE-40B9-97A2-E4E6B5F9FD8C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5941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E3DE-1052-4220-A36D-22BF233103A2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BBB23-4358-49F0-9B98-09F34D524900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37743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B556-0370-4734-B7A8-771B7D0097DB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C5FA0-A9C8-41B5-ABEF-8DBE3E975F3C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25545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406A-4226-4131-8199-C729DB537B24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1193C-3C19-4BDB-9B06-910C39F1C676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41815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4F5D-EA21-497A-A818-8E64F3466513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C7FC3-0641-44A9-A967-ACCC2354C70F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7750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7CB0-AD5B-476B-86A0-76DAA16A45D4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F1263-6560-4E00-AD1A-651B5088F9B4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4808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F33C-7FDA-4DC8-9793-523BEDC0E286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30000-5429-4B29-A10D-FCDA6BFF80F7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4412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93D6-42A6-44E8-87F2-EA40399B64E0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D0FA1-EE95-4756-B086-AA63D4C8F40D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2150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1389-FAD0-41E9-8EA1-87DD58B93BB5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46D17-B381-4343-B5CD-4F57FA3D908D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47263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A43D-A1FB-4F8F-BA5D-7F029E591BDE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FD3F-C684-4CA1-9B4D-B65058314E1A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11016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30C9-9B4D-400A-B7A5-7579E0BDECD9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B7FEA-EFC8-45D1-9F7C-054026C30BF0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6995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5294-855B-478E-B957-5EC90CE8F54B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3AA06-1A42-400D-8F28-8438F498F6A3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8417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23AC-7839-4F45-80F1-F99ABDC1284F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046CD-E5A8-4189-A93D-74D58061D2BB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2867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E1D9-1533-4EC5-A589-76567D425A24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39B8-006F-4FF1-BC4B-74C81F0C2FDD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4558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8917-226E-48BF-9B97-C5E20E2A6792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120EE-6AC3-40FE-9F00-3D14D91E9DD1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73625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0734-CC49-4D64-9DB6-EAB05CA46E69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B0530-EFF5-4E68-B4CE-5504F7F5762F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5686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DC09-5B75-404D-9AEF-BBA74BFF5B7A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31FFD-9206-442C-97BB-5333EDB479D0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05586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AE50-97F4-4C42-B032-9887360732E4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0C34D13-E02F-4E7A-B019-E06909EFD2E4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7367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D0CC3-2C4B-4BC4-80D4-8FB8614EE121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2264E"/>
                </a:solidFill>
              </a:defRPr>
            </a:lvl1pPr>
          </a:lstStyle>
          <a:p>
            <a:fld id="{75D9B96F-9FA8-403F-A74F-5C582AC21961}" type="slidenum">
              <a:rPr lang="en-GB" altLang="it-IT"/>
              <a:pPr/>
              <a:t>‹N›</a:t>
            </a:fld>
            <a:endParaRPr lang="en-GB" altLang="it-IT"/>
          </a:p>
        </p:txBody>
      </p:sp>
      <p:grpSp>
        <p:nvGrpSpPr>
          <p:cNvPr id="1033" name="Group 1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12" r:id="rId9"/>
    <p:sldLayoutId id="2147483800" r:id="rId10"/>
    <p:sldLayoutId id="214748380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7F8FA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7F8FA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4A66A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  <a:endParaRPr lang="en-GB" altLang="it-IT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  <a:endParaRPr lang="en-GB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F3DF70-970D-4024-948C-2CD993B6C62F}" type="datetime1">
              <a:rPr lang="en-GB" smtClean="0"/>
              <a:t>20/02/2017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732FB80-66C7-4055-8749-C7D497A686B3}" type="slidenum">
              <a:rPr lang="en-GB" altLang="it-IT"/>
              <a:pPr/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7.jpg"/><Relationship Id="rId7" Type="http://schemas.openxmlformats.org/officeDocument/2006/relationships/slide" Target="slide15.xml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19.xml"/><Relationship Id="rId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slide" Target="slide10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slide" Target="slide10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1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.jpg"/><Relationship Id="rId7" Type="http://schemas.openxmlformats.org/officeDocument/2006/relationships/slide" Target="slide27.xml"/><Relationship Id="rId12" Type="http://schemas.openxmlformats.org/officeDocument/2006/relationships/slide" Target="slide3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11" Type="http://schemas.openxmlformats.org/officeDocument/2006/relationships/slide" Target="slide33.xml"/><Relationship Id="rId5" Type="http://schemas.openxmlformats.org/officeDocument/2006/relationships/slide" Target="slide24.xml"/><Relationship Id="rId10" Type="http://schemas.openxmlformats.org/officeDocument/2006/relationships/slide" Target="slide32.xml"/><Relationship Id="rId4" Type="http://schemas.openxmlformats.org/officeDocument/2006/relationships/image" Target="../media/image5.jpg"/><Relationship Id="rId9" Type="http://schemas.openxmlformats.org/officeDocument/2006/relationships/slide" Target="slide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slide" Target="slide23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5" Type="http://schemas.openxmlformats.org/officeDocument/2006/relationships/image" Target="../media/image5.jp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slide" Target="slide23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slide" Target="slide23.xml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slide" Target="slide23.xml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jp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75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4"/>
          <a:stretch/>
        </p:blipFill>
        <p:spPr bwMode="auto">
          <a:xfrm>
            <a:off x="0" y="522412"/>
            <a:ext cx="9144000" cy="28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igura a mano libera 3"/>
          <p:cNvSpPr/>
          <p:nvPr/>
        </p:nvSpPr>
        <p:spPr>
          <a:xfrm>
            <a:off x="8508" y="19844"/>
            <a:ext cx="9156700" cy="1320924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3638890"/>
            <a:ext cx="8064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L’Unione europea: </a:t>
            </a:r>
          </a:p>
          <a:p>
            <a:pPr algn="ctr"/>
            <a:r>
              <a:rPr lang="it-I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uno sguardo d’insieme</a:t>
            </a:r>
          </a:p>
          <a:p>
            <a:pPr algn="ctr"/>
            <a:endParaRPr lang="it-IT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Marco Ferruglio 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Dottorando di ricerca in Diritto Internazionale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(marco.ferruglio@giuri.unige.it)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77838" y="1570112"/>
            <a:ext cx="8229600" cy="555476"/>
          </a:xfrm>
        </p:spPr>
        <p:txBody>
          <a:bodyPr/>
          <a:lstStyle/>
          <a:p>
            <a:pPr algn="just"/>
            <a:r>
              <a:rPr lang="it-IT" dirty="0" smtClean="0">
                <a:hlinkClick r:id="rId4" action="ppaction://hlinksldjump"/>
              </a:rPr>
              <a:t>Manifesto di Ventotene (Spinelli, Rossi, </a:t>
            </a:r>
            <a:r>
              <a:rPr lang="it-IT" dirty="0" err="1" smtClean="0">
                <a:hlinkClick r:id="rId4" action="ppaction://hlinksldjump"/>
              </a:rPr>
              <a:t>Colorni</a:t>
            </a:r>
            <a:r>
              <a:rPr lang="it-IT" dirty="0" smtClean="0">
                <a:hlinkClick r:id="rId4" action="ppaction://hlinksldjump"/>
              </a:rPr>
              <a:t>); </a:t>
            </a:r>
            <a:r>
              <a:rPr lang="it-IT" dirty="0" err="1" smtClean="0">
                <a:hlinkClick r:id="rId4" action="ppaction://hlinksldjump"/>
              </a:rPr>
              <a:t>Schuman</a:t>
            </a:r>
            <a:r>
              <a:rPr lang="it-IT" dirty="0" smtClean="0">
                <a:hlinkClick r:id="rId4" action="ppaction://hlinksldjump"/>
              </a:rPr>
              <a:t>, </a:t>
            </a:r>
            <a:r>
              <a:rPr lang="it-IT" dirty="0" err="1" smtClean="0">
                <a:hlinkClick r:id="rId4" action="ppaction://hlinksldjump"/>
              </a:rPr>
              <a:t>Monnet</a:t>
            </a:r>
            <a:r>
              <a:rPr lang="it-IT" dirty="0" smtClean="0">
                <a:hlinkClick r:id="rId4" action="ppaction://hlinksldjump"/>
              </a:rPr>
              <a:t>, De Gasperi, </a:t>
            </a:r>
            <a:r>
              <a:rPr lang="it-IT" dirty="0" err="1" smtClean="0">
                <a:hlinkClick r:id="rId4" action="ppaction://hlinksldjump"/>
              </a:rPr>
              <a:t>Adenauer</a:t>
            </a:r>
            <a:r>
              <a:rPr lang="it-IT" dirty="0" smtClean="0">
                <a:hlinkClick r:id="rId4" action="ppaction://hlinksldjump"/>
              </a:rPr>
              <a:t>, Spaak </a:t>
            </a:r>
            <a:endParaRPr lang="it-IT" dirty="0" smtClean="0"/>
          </a:p>
          <a:p>
            <a:pPr algn="just"/>
            <a:r>
              <a:rPr lang="it-IT" b="1" dirty="0" smtClean="0">
                <a:hlinkClick r:id="rId5" action="ppaction://hlinksldjump"/>
              </a:rPr>
              <a:t>CECA (Comunità europea del carbone e dell’acciaio), 1951</a:t>
            </a:r>
            <a:endParaRPr lang="it-IT" b="1" dirty="0" smtClean="0"/>
          </a:p>
          <a:p>
            <a:pPr algn="just"/>
            <a:r>
              <a:rPr lang="it-IT" b="1" dirty="0" smtClean="0">
                <a:hlinkClick r:id="rId6" action="ppaction://hlinksldjump"/>
              </a:rPr>
              <a:t>CEE (Comunità economica europea) e CEEA, 1957 </a:t>
            </a:r>
            <a:endParaRPr lang="it-IT" b="1" dirty="0" smtClean="0"/>
          </a:p>
          <a:p>
            <a:pPr algn="just"/>
            <a:r>
              <a:rPr lang="it-IT" b="1" dirty="0" smtClean="0">
                <a:hlinkClick r:id="rId7" action="ppaction://hlinksldjump"/>
              </a:rPr>
              <a:t>UE e CE (Maastricht, 1992) </a:t>
            </a:r>
            <a:endParaRPr lang="it-IT" b="1" dirty="0" smtClean="0"/>
          </a:p>
          <a:p>
            <a:pPr algn="just"/>
            <a:r>
              <a:rPr lang="it-IT" b="1" dirty="0" smtClean="0"/>
              <a:t> </a:t>
            </a:r>
            <a:r>
              <a:rPr lang="it-IT" b="1" dirty="0" smtClean="0">
                <a:hlinkClick r:id="rId8" action="ppaction://hlinksldjump"/>
              </a:rPr>
              <a:t>‘‘Carta di Nizza’’ (2000, in vigore dal 2009) </a:t>
            </a:r>
            <a:endParaRPr lang="it-IT" b="1" dirty="0" smtClean="0"/>
          </a:p>
          <a:p>
            <a:pPr algn="just"/>
            <a:r>
              <a:rPr lang="it-IT" b="1" dirty="0" smtClean="0">
                <a:hlinkClick r:id="rId9" action="ppaction://hlinksldjump"/>
              </a:rPr>
              <a:t>Euro (solo in alcuni Stati membri), 2002</a:t>
            </a:r>
            <a:endParaRPr lang="it-IT" b="1" dirty="0" smtClean="0"/>
          </a:p>
          <a:p>
            <a:pPr algn="just"/>
            <a:r>
              <a:rPr lang="it-IT" b="1" dirty="0" smtClean="0">
                <a:hlinkClick r:id="rId10" action="ppaction://hlinksldjump"/>
              </a:rPr>
              <a:t>‘‘Costituzione europea’’ (2004, bocciata nel 2005) </a:t>
            </a:r>
            <a:endParaRPr lang="it-IT" b="1" dirty="0" smtClean="0"/>
          </a:p>
          <a:p>
            <a:pPr algn="just"/>
            <a:r>
              <a:rPr lang="it-IT" b="1" dirty="0" smtClean="0">
                <a:hlinkClick r:id="rId11" action="ppaction://hlinksldjump"/>
              </a:rPr>
              <a:t>Trattato di Lisbona (2007, in vigore nel 2009)</a:t>
            </a:r>
            <a:endParaRPr lang="it-IT" b="1" dirty="0" smtClean="0"/>
          </a:p>
          <a:p>
            <a:pPr algn="just"/>
            <a:endParaRPr lang="it-IT" b="1" dirty="0" smtClean="0"/>
          </a:p>
          <a:p>
            <a:endParaRPr lang="it-IT" b="1" dirty="0" smtClean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4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premesse storiche 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935163"/>
            <a:ext cx="4474840" cy="4389437"/>
          </a:xfrm>
        </p:spPr>
        <p:txBody>
          <a:bodyPr/>
          <a:lstStyle/>
          <a:p>
            <a:pPr algn="just"/>
            <a:r>
              <a:rPr lang="it-IT" b="1" dirty="0" smtClean="0"/>
              <a:t>Dopo la II Guerra mondiale .. esigenza di scongiurare futuri conflitti sul continente </a:t>
            </a:r>
          </a:p>
          <a:p>
            <a:pPr algn="just"/>
            <a:r>
              <a:rPr lang="it-IT" b="1" dirty="0" smtClean="0"/>
              <a:t>Ideali di integrazione europea: </a:t>
            </a:r>
            <a:r>
              <a:rPr lang="it-IT" b="1" i="1" dirty="0" smtClean="0"/>
              <a:t>Manifesto di Ventotene</a:t>
            </a:r>
            <a:r>
              <a:rPr lang="it-IT" b="1" dirty="0" smtClean="0"/>
              <a:t> </a:t>
            </a:r>
          </a:p>
          <a:p>
            <a:pPr algn="just"/>
            <a:r>
              <a:rPr lang="it-IT" b="1" dirty="0" smtClean="0"/>
              <a:t>Il progetto politico di </a:t>
            </a:r>
            <a:r>
              <a:rPr lang="it-IT" b="1" dirty="0" err="1" smtClean="0"/>
              <a:t>Schuman</a:t>
            </a:r>
            <a:r>
              <a:rPr lang="it-IT" b="1" dirty="0" smtClean="0"/>
              <a:t>, </a:t>
            </a:r>
            <a:r>
              <a:rPr lang="it-IT" b="1" dirty="0" err="1" smtClean="0"/>
              <a:t>Monnet</a:t>
            </a:r>
            <a:r>
              <a:rPr lang="it-IT" b="1" dirty="0" smtClean="0"/>
              <a:t>, De Gasperi, </a:t>
            </a:r>
            <a:r>
              <a:rPr lang="it-IT" b="1" dirty="0" err="1" smtClean="0"/>
              <a:t>Adenauer</a:t>
            </a:r>
            <a:r>
              <a:rPr lang="it-IT" b="1" dirty="0" smtClean="0"/>
              <a:t>, Spaak</a:t>
            </a:r>
          </a:p>
          <a:p>
            <a:pPr algn="just"/>
            <a:endParaRPr lang="it-IT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2060848"/>
            <a:ext cx="3333750" cy="36576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353050" y="5718448"/>
            <a:ext cx="33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Robert </a:t>
            </a:r>
            <a:r>
              <a:rPr lang="it-IT" dirty="0" err="1" smtClean="0"/>
              <a:t>Schuman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809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CECA (Comunità europea del carbone e dell’acciaio)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0648" y="2112779"/>
            <a:ext cx="8147248" cy="4158133"/>
          </a:xfrm>
        </p:spPr>
        <p:txBody>
          <a:bodyPr/>
          <a:lstStyle/>
          <a:p>
            <a:pPr algn="just"/>
            <a:r>
              <a:rPr lang="it-IT" dirty="0" smtClean="0"/>
              <a:t>Da un’idea di </a:t>
            </a:r>
            <a:r>
              <a:rPr lang="it-IT" dirty="0" err="1" smtClean="0"/>
              <a:t>Monnet</a:t>
            </a:r>
            <a:r>
              <a:rPr lang="it-IT" dirty="0" smtClean="0"/>
              <a:t>, una proposta di </a:t>
            </a:r>
            <a:r>
              <a:rPr lang="it-IT" dirty="0" err="1" smtClean="0"/>
              <a:t>Schuman</a:t>
            </a:r>
            <a:r>
              <a:rPr lang="it-IT" dirty="0" smtClean="0"/>
              <a:t> (sostenuta da De Gasperi e </a:t>
            </a:r>
            <a:r>
              <a:rPr lang="it-IT" dirty="0" err="1" smtClean="0"/>
              <a:t>Adenauer</a:t>
            </a:r>
            <a:r>
              <a:rPr lang="it-IT" dirty="0" smtClean="0"/>
              <a:t>) </a:t>
            </a:r>
          </a:p>
          <a:p>
            <a:pPr algn="just"/>
            <a:r>
              <a:rPr lang="it-IT" b="1" i="1" dirty="0" smtClean="0"/>
              <a:t>18 aprile 1951</a:t>
            </a:r>
          </a:p>
          <a:p>
            <a:pPr algn="just"/>
            <a:r>
              <a:rPr lang="it-IT" b="1" dirty="0" smtClean="0"/>
              <a:t>6 Stati: Francia, Germania Ovest, Italia, Paesi Bassi, Belgio, Lussemburgo </a:t>
            </a:r>
          </a:p>
          <a:p>
            <a:pPr algn="just"/>
            <a:r>
              <a:rPr lang="it-IT" b="1" dirty="0" smtClean="0"/>
              <a:t>Competenza sul settore carbosiderurgico </a:t>
            </a:r>
          </a:p>
          <a:p>
            <a:pPr algn="just"/>
            <a:r>
              <a:rPr lang="it-IT" b="1" dirty="0" smtClean="0"/>
              <a:t>Inizio del processo di integrazione europea </a:t>
            </a:r>
          </a:p>
          <a:p>
            <a:pPr algn="just"/>
            <a:r>
              <a:rPr lang="it-IT" b="1" dirty="0" smtClean="0"/>
              <a:t>Settore strategico per gli armamenti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6331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CEE (Comunità economica europea)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0648" y="2112779"/>
            <a:ext cx="8147248" cy="4158133"/>
          </a:xfrm>
        </p:spPr>
        <p:txBody>
          <a:bodyPr/>
          <a:lstStyle/>
          <a:p>
            <a:pPr algn="just"/>
            <a:r>
              <a:rPr lang="it-IT" b="1" i="1" dirty="0" smtClean="0"/>
              <a:t>‘‘Trattati di Roma’’, 25 marzo 1957 </a:t>
            </a:r>
          </a:p>
          <a:p>
            <a:pPr algn="just"/>
            <a:r>
              <a:rPr lang="it-IT" b="1" dirty="0" smtClean="0"/>
              <a:t>6 Stati (in origine): Francia, Germania Ovest, Italia, Paesi Bassi, Belgio, Lussemburgo </a:t>
            </a:r>
          </a:p>
          <a:p>
            <a:pPr algn="just"/>
            <a:r>
              <a:rPr lang="it-IT" b="1" dirty="0" smtClean="0"/>
              <a:t>Obiettivo: creazione di un mercato unico senza barriere doganali interne: </a:t>
            </a:r>
          </a:p>
          <a:p>
            <a:pPr lvl="1" algn="just"/>
            <a:r>
              <a:rPr lang="it-IT" b="1" dirty="0" smtClean="0"/>
              <a:t>Libera circolazione delle merci. </a:t>
            </a:r>
          </a:p>
          <a:p>
            <a:pPr lvl="1" algn="just"/>
            <a:r>
              <a:rPr lang="it-IT" b="1" dirty="0" smtClean="0"/>
              <a:t>Libera circolazione dei lavoratori. </a:t>
            </a:r>
          </a:p>
          <a:p>
            <a:pPr lvl="1" algn="just"/>
            <a:r>
              <a:rPr lang="it-IT" b="1" dirty="0" smtClean="0"/>
              <a:t>Libera circolazione dei servizi. </a:t>
            </a:r>
          </a:p>
          <a:p>
            <a:pPr lvl="1" algn="just"/>
            <a:r>
              <a:rPr lang="it-IT" b="1" dirty="0" smtClean="0"/>
              <a:t>Libera circolazione dei capitali. 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4329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CEE (Comunità economica europea)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88" y="1935163"/>
            <a:ext cx="6149824" cy="4389437"/>
          </a:xfrm>
        </p:spPr>
      </p:pic>
      <p:sp>
        <p:nvSpPr>
          <p:cNvPr id="11" name="CasellaDiTesto 10"/>
          <p:cNvSpPr txBox="1"/>
          <p:nvPr/>
        </p:nvSpPr>
        <p:spPr>
          <a:xfrm>
            <a:off x="1497088" y="6381328"/>
            <a:ext cx="614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firma dei Trattati di Roma (25 marzo 1957)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319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UE e CE 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0648" y="2112779"/>
            <a:ext cx="8147248" cy="4158133"/>
          </a:xfrm>
        </p:spPr>
        <p:txBody>
          <a:bodyPr/>
          <a:lstStyle/>
          <a:p>
            <a:pPr algn="just"/>
            <a:r>
              <a:rPr lang="it-IT" b="1" i="1" dirty="0" smtClean="0"/>
              <a:t>‘‘Trattato di Maastricht’’, 7 febbraio 1992 </a:t>
            </a:r>
          </a:p>
          <a:p>
            <a:pPr algn="just"/>
            <a:r>
              <a:rPr lang="it-IT" b="1" dirty="0" smtClean="0"/>
              <a:t> Nasce l’Unione europea (UE), che comprende: </a:t>
            </a:r>
          </a:p>
          <a:p>
            <a:pPr lvl="1" algn="just"/>
            <a:r>
              <a:rPr lang="it-IT" b="1" dirty="0" smtClean="0"/>
              <a:t>Comunità europea (CE), che espande le proprie competenze (es.: tutela dei consumatori, ecc.) </a:t>
            </a:r>
          </a:p>
          <a:p>
            <a:pPr lvl="1" algn="just"/>
            <a:r>
              <a:rPr lang="it-IT" b="1" dirty="0" smtClean="0"/>
              <a:t>Politica estera e di sicurezza comune (PESC) </a:t>
            </a:r>
          </a:p>
          <a:p>
            <a:pPr lvl="1" algn="just"/>
            <a:r>
              <a:rPr lang="it-IT" b="1" dirty="0" smtClean="0"/>
              <a:t>Giustizia e affari interni (GAI) </a:t>
            </a:r>
          </a:p>
          <a:p>
            <a:pPr algn="just"/>
            <a:r>
              <a:rPr lang="it-IT" b="1" dirty="0" smtClean="0"/>
              <a:t> Cittadinanza europea (vari diritti)  </a:t>
            </a:r>
          </a:p>
          <a:p>
            <a:pPr algn="just"/>
            <a:r>
              <a:rPr lang="it-IT" b="1" dirty="0" smtClean="0"/>
              <a:t> Unione economica e monetaria (UEM)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9141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Carta dei diritti fondamentali della UE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(Carta di Nizza)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2740377"/>
            <a:ext cx="8147248" cy="2396341"/>
          </a:xfrm>
        </p:spPr>
        <p:txBody>
          <a:bodyPr/>
          <a:lstStyle/>
          <a:p>
            <a:pPr algn="just"/>
            <a:r>
              <a:rPr lang="it-IT" b="1" i="1" dirty="0" smtClean="0"/>
              <a:t>Proclamata il 7 dicembre 2000 </a:t>
            </a:r>
          </a:p>
          <a:p>
            <a:pPr algn="just"/>
            <a:r>
              <a:rPr lang="it-IT" b="1" i="1" dirty="0" smtClean="0"/>
              <a:t>Entrata in vigore (con lo stesso valore dei Trattati) il 1° dicembre 2009 </a:t>
            </a:r>
          </a:p>
          <a:p>
            <a:pPr algn="just"/>
            <a:r>
              <a:rPr lang="it-IT" b="1" dirty="0" smtClean="0"/>
              <a:t>Primo catalogo organico dei diritti fondamentali tutelati dal diritto dell’Unione europea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7113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L’euro </a:t>
            </a:r>
            <a:endParaRPr lang="it-IT" sz="2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33500" y="2551327"/>
            <a:ext cx="8147248" cy="2756381"/>
          </a:xfrm>
        </p:spPr>
        <p:txBody>
          <a:bodyPr/>
          <a:lstStyle/>
          <a:p>
            <a:pPr algn="just"/>
            <a:r>
              <a:rPr lang="it-IT" b="1" i="1" dirty="0" smtClean="0"/>
              <a:t>In circolazione dal 1° gennaio 2002 </a:t>
            </a:r>
          </a:p>
          <a:p>
            <a:pPr algn="just"/>
            <a:r>
              <a:rPr lang="it-IT" b="1" dirty="0" smtClean="0"/>
              <a:t>Solo in alcuni Stati della UE (Unione economica e monetaria o ‘‘Eurozona’’) 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sz="2300" b="1" i="1" dirty="0" smtClean="0"/>
              <a:t>Una politica monetaria comune senza una politica fiscale comune: un’anomalia al centro di dibattiti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2167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progetto fallito della ‘‘Costituzione europea’’ </a:t>
            </a:r>
            <a:endParaRPr lang="it-IT" sz="2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0648" y="2112779"/>
            <a:ext cx="8147248" cy="4158133"/>
          </a:xfrm>
        </p:spPr>
        <p:txBody>
          <a:bodyPr/>
          <a:lstStyle/>
          <a:p>
            <a:pPr algn="just"/>
            <a:r>
              <a:rPr lang="it-IT" b="1" dirty="0" smtClean="0"/>
              <a:t>Non una vera e propria Costituzione, ma un trattato </a:t>
            </a:r>
          </a:p>
          <a:p>
            <a:pPr algn="just"/>
            <a:r>
              <a:rPr lang="it-IT" b="1" dirty="0" smtClean="0"/>
              <a:t>Firmata a Roma il 29 ottobre 2004 </a:t>
            </a:r>
          </a:p>
          <a:p>
            <a:pPr algn="just"/>
            <a:r>
              <a:rPr lang="it-IT" b="1" dirty="0" smtClean="0"/>
              <a:t>Bocciata dai referendum francese e olandese nel 2005 (resistenza di settori della società europea verso un’integrazione troppo avanzata) </a:t>
            </a:r>
          </a:p>
          <a:p>
            <a:pPr algn="just"/>
            <a:r>
              <a:rPr lang="it-IT" b="1" dirty="0" smtClean="0"/>
              <a:t>Progetto abbandonato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0907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Trattato di Lisbona </a:t>
            </a:r>
            <a:endParaRPr lang="it-IT" sz="2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0648" y="2112779"/>
            <a:ext cx="8147248" cy="4158133"/>
          </a:xfrm>
        </p:spPr>
        <p:txBody>
          <a:bodyPr/>
          <a:lstStyle/>
          <a:p>
            <a:pPr algn="just"/>
            <a:r>
              <a:rPr lang="it-IT" b="1" i="1" dirty="0" smtClean="0"/>
              <a:t>Firmato il 13 dicembre 2007 </a:t>
            </a:r>
          </a:p>
          <a:p>
            <a:pPr algn="just"/>
            <a:r>
              <a:rPr lang="it-IT" b="1" i="1" dirty="0" smtClean="0"/>
              <a:t>In vigore dal 1° dicembre 2009 </a:t>
            </a:r>
          </a:p>
          <a:p>
            <a:pPr algn="just"/>
            <a:r>
              <a:rPr lang="it-IT" b="1" dirty="0" smtClean="0"/>
              <a:t>Per ‘‘rilanciare’’ il processo di integrazione dopo il fallimento della ‘‘Costituzione’’ europea </a:t>
            </a:r>
          </a:p>
          <a:p>
            <a:pPr algn="just"/>
            <a:r>
              <a:rPr lang="it-IT" b="1" dirty="0" smtClean="0"/>
              <a:t>Determina, per molti aspetti, l’attuale assetto dell’Unione europea </a:t>
            </a:r>
          </a:p>
          <a:p>
            <a:pPr algn="just"/>
            <a:r>
              <a:rPr lang="it-IT" b="1" dirty="0" smtClean="0"/>
              <a:t>La CE scompare (assorbita dalla UE) 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1542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6921" b="933"/>
          <a:stretch/>
        </p:blipFill>
        <p:spPr>
          <a:xfrm>
            <a:off x="1091495" y="-14288"/>
            <a:ext cx="6961009" cy="6830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-1" y="64540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Qualche dato di partenza … </a:t>
            </a:r>
            <a:endParaRPr lang="it-IT" sz="3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Pergamena 2 6"/>
          <p:cNvSpPr/>
          <p:nvPr/>
        </p:nvSpPr>
        <p:spPr>
          <a:xfrm rot="20656340">
            <a:off x="251072" y="1489613"/>
            <a:ext cx="2520280" cy="1008112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/>
              </a:rPr>
              <a:t>503 679 730 abitanti</a:t>
            </a:r>
            <a:endParaRPr lang="it-IT" dirty="0"/>
          </a:p>
        </p:txBody>
      </p:sp>
      <p:sp>
        <p:nvSpPr>
          <p:cNvPr id="8" name="Pergamena 2 7"/>
          <p:cNvSpPr/>
          <p:nvPr/>
        </p:nvSpPr>
        <p:spPr>
          <a:xfrm rot="1440008">
            <a:off x="6272225" y="1450501"/>
            <a:ext cx="1487354" cy="800581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/>
              </a:rPr>
              <a:t>28 Stati membri</a:t>
            </a:r>
            <a:endParaRPr lang="it-IT" dirty="0"/>
          </a:p>
        </p:txBody>
      </p:sp>
      <p:sp>
        <p:nvSpPr>
          <p:cNvPr id="9" name="Pergamena 2 8"/>
          <p:cNvSpPr/>
          <p:nvPr/>
        </p:nvSpPr>
        <p:spPr>
          <a:xfrm rot="19972158">
            <a:off x="6214953" y="5284141"/>
            <a:ext cx="1719945" cy="800581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/>
              </a:rPr>
              <a:t>4 326 253 km²</a:t>
            </a:r>
            <a:endParaRPr lang="it-IT" dirty="0"/>
          </a:p>
        </p:txBody>
      </p:sp>
      <p:sp>
        <p:nvSpPr>
          <p:cNvPr id="10" name="Pergamena 2 9"/>
          <p:cNvSpPr/>
          <p:nvPr/>
        </p:nvSpPr>
        <p:spPr>
          <a:xfrm rot="1051832">
            <a:off x="226092" y="5469724"/>
            <a:ext cx="2664296" cy="720080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/>
              </a:rPr>
              <a:t>14 710 </a:t>
            </a:r>
            <a:r>
              <a:rPr lang="it-IT" dirty="0" err="1" smtClean="0">
                <a:effectLst/>
              </a:rPr>
              <a:t>mld</a:t>
            </a:r>
            <a:r>
              <a:rPr lang="it-IT" dirty="0" smtClean="0">
                <a:effectLst/>
              </a:rPr>
              <a:t> € (PIL 2015) 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247019" y="2483030"/>
            <a:ext cx="3871434" cy="255454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CD908"/>
                </a:solidFill>
                <a:effectLst>
                  <a:outerShdw dist="38100" dir="2640000" algn="bl" rotWithShape="0">
                    <a:schemeClr val="accent2">
                      <a:lumMod val="75000"/>
                    </a:schemeClr>
                  </a:outerShdw>
                </a:effectLst>
              </a:rPr>
              <a:t>UE</a:t>
            </a:r>
            <a:endParaRPr lang="it-IT" sz="1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CD908"/>
              </a:solidFill>
              <a:effectLst>
                <a:outerShdw dist="38100" dir="2640000" algn="b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8022816" y="6432844"/>
            <a:ext cx="293600" cy="236516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8388424" y="6432844"/>
            <a:ext cx="298376" cy="236516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40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rapporto tra il diritto della UE e i diritti nazionali degli Stati membri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27224" y="2566988"/>
            <a:ext cx="8147248" cy="2756381"/>
          </a:xfrm>
        </p:spPr>
        <p:txBody>
          <a:bodyPr/>
          <a:lstStyle/>
          <a:p>
            <a:pPr algn="just"/>
            <a:r>
              <a:rPr lang="it-IT" b="1" dirty="0" smtClean="0"/>
              <a:t>Principio del «primato» del diritto dell’Unione sul diritto degli Stati membri (comprese le Costituzioni) </a:t>
            </a:r>
          </a:p>
          <a:p>
            <a:pPr algn="just"/>
            <a:r>
              <a:rPr lang="it-IT" b="1" dirty="0" smtClean="0"/>
              <a:t>Inizialmente non accettato dai giudici nazionali </a:t>
            </a:r>
          </a:p>
          <a:p>
            <a:pPr algn="just"/>
            <a:r>
              <a:rPr lang="it-IT" b="1" dirty="0" smtClean="0"/>
              <a:t>Successivamente accettato (eccetto, per l’Italia, la «teoria dei </a:t>
            </a:r>
            <a:r>
              <a:rPr lang="it-IT" b="1" dirty="0" err="1" smtClean="0"/>
              <a:t>controlimiti</a:t>
            </a:r>
            <a:r>
              <a:rPr lang="it-IT" b="1" dirty="0" smtClean="0"/>
              <a:t>»)  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383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fonti del diritto dell’Unione europea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88747"/>
            <a:ext cx="8147248" cy="1545654"/>
          </a:xfrm>
        </p:spPr>
        <p:txBody>
          <a:bodyPr/>
          <a:lstStyle/>
          <a:p>
            <a:pPr algn="just"/>
            <a:r>
              <a:rPr lang="it-IT" b="1" dirty="0" smtClean="0"/>
              <a:t>Cos’è una «fonte del diritto»? </a:t>
            </a:r>
          </a:p>
          <a:p>
            <a:pPr algn="just"/>
            <a:r>
              <a:rPr lang="it-IT" b="1" dirty="0" smtClean="0"/>
              <a:t>Il concetto di «gerarchia delle fonti». </a:t>
            </a:r>
          </a:p>
          <a:p>
            <a:pPr algn="just"/>
            <a:r>
              <a:rPr lang="it-IT" b="1" dirty="0" smtClean="0"/>
              <a:t>FONTI DEL DIRITTO DELL’UNIONE EUROPEA: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5" name="Elaborazione 4"/>
          <p:cNvSpPr/>
          <p:nvPr/>
        </p:nvSpPr>
        <p:spPr>
          <a:xfrm>
            <a:off x="611560" y="4581128"/>
            <a:ext cx="8075240" cy="1656184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11560" y="3068960"/>
            <a:ext cx="8075240" cy="165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70212" y="3651503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</a:rPr>
              <a:t>DIRITTO PRIMARIO</a:t>
            </a:r>
            <a:endParaRPr lang="it-IT" sz="22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70212" y="5335868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</a:rPr>
              <a:t>DIRITTO DERIVATO</a:t>
            </a:r>
            <a:endParaRPr lang="it-IT" sz="2200" b="1" dirty="0">
              <a:solidFill>
                <a:schemeClr val="bg1"/>
              </a:solidFill>
            </a:endParaRPr>
          </a:p>
        </p:txBody>
      </p:sp>
      <p:sp>
        <p:nvSpPr>
          <p:cNvPr id="12" name="Elaborazione alternativa 11"/>
          <p:cNvSpPr/>
          <p:nvPr/>
        </p:nvSpPr>
        <p:spPr>
          <a:xfrm>
            <a:off x="4530824" y="3134401"/>
            <a:ext cx="2417440" cy="5171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Trattati (TUE e TFUE)</a:t>
            </a:r>
            <a:endParaRPr lang="it-IT" dirty="0"/>
          </a:p>
        </p:txBody>
      </p:sp>
      <p:sp>
        <p:nvSpPr>
          <p:cNvPr id="13" name="Elaborazione alternativa 12"/>
          <p:cNvSpPr/>
          <p:nvPr/>
        </p:nvSpPr>
        <p:spPr>
          <a:xfrm>
            <a:off x="4932040" y="3566493"/>
            <a:ext cx="2417440" cy="5171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‘‘Carta di Nizza’’</a:t>
            </a:r>
            <a:endParaRPr lang="it-IT" dirty="0"/>
          </a:p>
        </p:txBody>
      </p:sp>
      <p:sp>
        <p:nvSpPr>
          <p:cNvPr id="14" name="Elaborazione alternativa 13"/>
          <p:cNvSpPr/>
          <p:nvPr/>
        </p:nvSpPr>
        <p:spPr>
          <a:xfrm>
            <a:off x="5378778" y="4007471"/>
            <a:ext cx="2417440" cy="5171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«Principi generali»</a:t>
            </a:r>
            <a:endParaRPr lang="it-IT" dirty="0"/>
          </a:p>
        </p:txBody>
      </p:sp>
      <p:sp>
        <p:nvSpPr>
          <p:cNvPr id="15" name="Elaborazione alternativa 14"/>
          <p:cNvSpPr/>
          <p:nvPr/>
        </p:nvSpPr>
        <p:spPr>
          <a:xfrm>
            <a:off x="4517885" y="4797152"/>
            <a:ext cx="2070339" cy="496189"/>
          </a:xfrm>
          <a:prstGeom prst="flowChartAlternateProcess">
            <a:avLst/>
          </a:prstGeom>
          <a:solidFill>
            <a:srgbClr val="EE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Regolamenti</a:t>
            </a:r>
            <a:endParaRPr lang="it-IT" dirty="0"/>
          </a:p>
        </p:txBody>
      </p:sp>
      <p:sp>
        <p:nvSpPr>
          <p:cNvPr id="16" name="Elaborazione alternativa 15"/>
          <p:cNvSpPr/>
          <p:nvPr/>
        </p:nvSpPr>
        <p:spPr>
          <a:xfrm>
            <a:off x="5004048" y="5229200"/>
            <a:ext cx="2070339" cy="496189"/>
          </a:xfrm>
          <a:prstGeom prst="flowChartAlternateProcess">
            <a:avLst/>
          </a:prstGeom>
          <a:solidFill>
            <a:srgbClr val="EE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Direttive</a:t>
            </a:r>
            <a:endParaRPr lang="it-IT" dirty="0"/>
          </a:p>
        </p:txBody>
      </p:sp>
      <p:sp>
        <p:nvSpPr>
          <p:cNvPr id="17" name="Elaborazione alternativa 16"/>
          <p:cNvSpPr/>
          <p:nvPr/>
        </p:nvSpPr>
        <p:spPr>
          <a:xfrm>
            <a:off x="5790029" y="5661248"/>
            <a:ext cx="2070339" cy="496189"/>
          </a:xfrm>
          <a:prstGeom prst="flowChartAlternateProcess">
            <a:avLst/>
          </a:prstGeom>
          <a:solidFill>
            <a:srgbClr val="EE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Decisioni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14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fonti del diritto dell’Unione europea</a:t>
            </a:r>
          </a:p>
          <a:p>
            <a:pPr algn="ctr"/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Diritto derivato 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19014" y="2235554"/>
            <a:ext cx="8147248" cy="3685232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i="1" dirty="0" smtClean="0"/>
              <a:t>Il «diritto derivato» è gerarchicamente inferiore al «diritto primario»</a:t>
            </a:r>
          </a:p>
          <a:p>
            <a:pPr algn="just"/>
            <a:r>
              <a:rPr lang="it-IT" b="1" dirty="0" smtClean="0"/>
              <a:t>REGOLAMENTI: «portata generale», «diretta applicabilità»</a:t>
            </a:r>
          </a:p>
          <a:p>
            <a:pPr algn="just"/>
            <a:r>
              <a:rPr lang="it-IT" b="1" dirty="0" smtClean="0"/>
              <a:t>DIRETTIVE: «portata generale», necessità di essere «recepite» dagli Stati membri (indicano solo gli obiettivi da raggiungere) </a:t>
            </a:r>
          </a:p>
          <a:p>
            <a:pPr algn="just"/>
            <a:r>
              <a:rPr lang="it-IT" b="1" dirty="0" smtClean="0"/>
              <a:t>DECISIONI: portata generale o individuale.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18" name="Ritorno 17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09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Elaborazione 9"/>
          <p:cNvSpPr/>
          <p:nvPr/>
        </p:nvSpPr>
        <p:spPr>
          <a:xfrm>
            <a:off x="457200" y="1628800"/>
            <a:ext cx="3682752" cy="749534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ISTITUZIONI POLITICHE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aborazione 10"/>
          <p:cNvSpPr/>
          <p:nvPr/>
        </p:nvSpPr>
        <p:spPr>
          <a:xfrm>
            <a:off x="5076056" y="1628800"/>
            <a:ext cx="3528392" cy="749534"/>
          </a:xfrm>
          <a:prstGeom prst="flowChartProcess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ISTITUZIONI NON POLITICHE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arrotondato 13">
            <a:hlinkClick r:id="rId5" action="ppaction://hlinksldjump"/>
          </p:cNvPr>
          <p:cNvSpPr/>
          <p:nvPr/>
        </p:nvSpPr>
        <p:spPr>
          <a:xfrm>
            <a:off x="457200" y="2852936"/>
            <a:ext cx="17385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Consiglio europeo</a:t>
            </a:r>
            <a:endParaRPr lang="it-IT" b="1" dirty="0"/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2596952" y="3417299"/>
            <a:ext cx="17385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Commissione europea</a:t>
            </a:r>
            <a:endParaRPr lang="it-IT" b="1" dirty="0"/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49542" y="4077072"/>
            <a:ext cx="17385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Consiglio (dell’UE)</a:t>
            </a:r>
            <a:endParaRPr lang="it-IT" b="1" dirty="0"/>
          </a:p>
        </p:txBody>
      </p:sp>
      <p:sp>
        <p:nvSpPr>
          <p:cNvPr id="19" name="Rettangolo arrotondato 18">
            <a:hlinkClick r:id="rId8" action="ppaction://hlinksldjump"/>
          </p:cNvPr>
          <p:cNvSpPr/>
          <p:nvPr/>
        </p:nvSpPr>
        <p:spPr>
          <a:xfrm>
            <a:off x="2596952" y="4744296"/>
            <a:ext cx="17385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Parlamento europeo</a:t>
            </a:r>
            <a:endParaRPr lang="it-IT" b="1" dirty="0"/>
          </a:p>
        </p:txBody>
      </p:sp>
      <p:sp>
        <p:nvSpPr>
          <p:cNvPr id="20" name="Rettangolo arrotondato 19">
            <a:hlinkClick r:id="rId9" action="ppaction://hlinksldjump"/>
          </p:cNvPr>
          <p:cNvSpPr/>
          <p:nvPr/>
        </p:nvSpPr>
        <p:spPr>
          <a:xfrm>
            <a:off x="323528" y="5430976"/>
            <a:ext cx="1864550" cy="651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Alto Rappresentante</a:t>
            </a:r>
            <a:endParaRPr lang="it-IT" dirty="0"/>
          </a:p>
        </p:txBody>
      </p:sp>
      <p:cxnSp>
        <p:nvCxnSpPr>
          <p:cNvPr id="24" name="Connettore 1 23"/>
          <p:cNvCxnSpPr/>
          <p:nvPr/>
        </p:nvCxnSpPr>
        <p:spPr>
          <a:xfrm flipH="1">
            <a:off x="2387487" y="2378334"/>
            <a:ext cx="24273" cy="3378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2218910" y="3140968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2411760" y="3683999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>
            <a:off x="2380928" y="5032328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2218910" y="4380932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2195736" y="5730557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arrotondato 33">
            <a:hlinkClick r:id="rId10" action="ppaction://hlinksldjump"/>
          </p:cNvPr>
          <p:cNvSpPr/>
          <p:nvPr/>
        </p:nvSpPr>
        <p:spPr>
          <a:xfrm>
            <a:off x="4884464" y="3429000"/>
            <a:ext cx="1738536" cy="576064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B.C.E.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5" name="Rettangolo arrotondato 34">
            <a:hlinkClick r:id="rId11" action="ppaction://hlinksldjump"/>
          </p:cNvPr>
          <p:cNvSpPr/>
          <p:nvPr/>
        </p:nvSpPr>
        <p:spPr>
          <a:xfrm>
            <a:off x="7024216" y="3428521"/>
            <a:ext cx="1738536" cy="576064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Corte di giustizia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Rettangolo arrotondato 36">
            <a:hlinkClick r:id="rId12" action="ppaction://hlinksldjump"/>
          </p:cNvPr>
          <p:cNvSpPr/>
          <p:nvPr/>
        </p:nvSpPr>
        <p:spPr>
          <a:xfrm>
            <a:off x="7024216" y="4755518"/>
            <a:ext cx="1738536" cy="576064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Corte dei conti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39" name="Connettore 1 38"/>
          <p:cNvCxnSpPr/>
          <p:nvPr/>
        </p:nvCxnSpPr>
        <p:spPr>
          <a:xfrm flipH="1">
            <a:off x="6646174" y="3717032"/>
            <a:ext cx="192850" cy="0"/>
          </a:xfrm>
          <a:prstGeom prst="line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endCxn id="34" idx="3"/>
          </p:cNvCxnSpPr>
          <p:nvPr/>
        </p:nvCxnSpPr>
        <p:spPr>
          <a:xfrm flipH="1">
            <a:off x="6623000" y="3717032"/>
            <a:ext cx="374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H="1">
            <a:off x="6827422" y="5013176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H="1">
            <a:off x="6804248" y="2345400"/>
            <a:ext cx="1" cy="2663229"/>
          </a:xfrm>
          <a:prstGeom prst="line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1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Consiglio europeo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860032" y="1975011"/>
            <a:ext cx="4032448" cy="4260467"/>
          </a:xfrm>
        </p:spPr>
        <p:txBody>
          <a:bodyPr/>
          <a:lstStyle/>
          <a:p>
            <a:pPr algn="just"/>
            <a:r>
              <a:rPr lang="it-IT" b="1" dirty="0" smtClean="0"/>
              <a:t>Capi di Stato o di Governo degli Stati membri </a:t>
            </a:r>
          </a:p>
          <a:p>
            <a:pPr algn="just"/>
            <a:r>
              <a:rPr lang="it-IT" b="1" dirty="0" smtClean="0"/>
              <a:t>Determina gli indirizzi politici generali</a:t>
            </a:r>
          </a:p>
          <a:p>
            <a:pPr algn="just"/>
            <a:r>
              <a:rPr lang="it-IT" b="1" dirty="0" smtClean="0"/>
              <a:t>Presidente del Consiglio europeo: eletto dal Consiglio europeo per 2 anni e mezzo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60617" y="4653136"/>
            <a:ext cx="2467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In alto</a:t>
            </a:r>
            <a:r>
              <a:rPr lang="it-IT" dirty="0" smtClean="0"/>
              <a:t>: Palazzo Europa a Bruxelles, dal 2017 sede del Consiglio europeo. </a:t>
            </a:r>
            <a:r>
              <a:rPr lang="it-IT" i="1" dirty="0"/>
              <a:t>A</a:t>
            </a:r>
            <a:r>
              <a:rPr lang="it-IT" i="1" dirty="0" smtClean="0"/>
              <a:t> destra</a:t>
            </a:r>
            <a:r>
              <a:rPr lang="it-IT" dirty="0" smtClean="0"/>
              <a:t>: Donald </a:t>
            </a:r>
            <a:r>
              <a:rPr lang="it-IT" dirty="0" err="1" smtClean="0"/>
              <a:t>Tusk</a:t>
            </a:r>
            <a:r>
              <a:rPr lang="it-IT" dirty="0" smtClean="0"/>
              <a:t>, Presidente del Consiglio europeo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2" t="26611" r="12597"/>
          <a:stretch/>
        </p:blipFill>
        <p:spPr>
          <a:xfrm>
            <a:off x="146871" y="1933511"/>
            <a:ext cx="3273001" cy="27196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7886" r="10217" b="15587"/>
          <a:stretch/>
        </p:blipFill>
        <p:spPr>
          <a:xfrm>
            <a:off x="2627784" y="3356992"/>
            <a:ext cx="217444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7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Commissione europea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83568" y="2120861"/>
            <a:ext cx="8003232" cy="4404483"/>
          </a:xfrm>
        </p:spPr>
        <p:txBody>
          <a:bodyPr/>
          <a:lstStyle/>
          <a:p>
            <a:pPr algn="just"/>
            <a:r>
              <a:rPr lang="it-IT" b="1" dirty="0" smtClean="0"/>
              <a:t>Un commissario per ciascun Stato membro. </a:t>
            </a:r>
          </a:p>
          <a:p>
            <a:pPr algn="just"/>
            <a:r>
              <a:rPr lang="it-IT" b="1" dirty="0" smtClean="0"/>
              <a:t>Procedura di nomina (semplificando): eletta dal Parlamento europeo (con l’accordo del Consiglio dell’UE) dopo ogni elezione europea. </a:t>
            </a:r>
          </a:p>
          <a:p>
            <a:pPr algn="just"/>
            <a:r>
              <a:rPr lang="it-IT" b="1" dirty="0" smtClean="0"/>
              <a:t>Funzioni: </a:t>
            </a:r>
          </a:p>
          <a:p>
            <a:pPr lvl="1" algn="just"/>
            <a:r>
              <a:rPr lang="it-IT" b="1" dirty="0" smtClean="0"/>
              <a:t>«Iniziativa legislativa» </a:t>
            </a:r>
          </a:p>
          <a:p>
            <a:pPr lvl="1" algn="just"/>
            <a:r>
              <a:rPr lang="it-IT" b="1" dirty="0" smtClean="0"/>
              <a:t>Vigilanza sul rispetto del diritto UE («procedura di infrazione», ecc.) </a:t>
            </a:r>
          </a:p>
          <a:p>
            <a:pPr lvl="1" algn="just"/>
            <a:r>
              <a:rPr lang="it-IT" b="1" dirty="0" smtClean="0"/>
              <a:t>Attuazione delle decisioni politiche dell’UE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82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Commissione europea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8" y="1847850"/>
            <a:ext cx="6680200" cy="5010150"/>
          </a:xfr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26518"/>
            <a:ext cx="2102172" cy="290185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660232" y="4728373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 sinistra</a:t>
            </a:r>
            <a:r>
              <a:rPr lang="it-IT" dirty="0" smtClean="0"/>
              <a:t>: sede della Commissione. </a:t>
            </a:r>
          </a:p>
          <a:p>
            <a:r>
              <a:rPr lang="it-IT" i="1" dirty="0" smtClean="0"/>
              <a:t>In alto</a:t>
            </a:r>
            <a:r>
              <a:rPr lang="it-IT" dirty="0" smtClean="0"/>
              <a:t>: il Presidente della Commissione Jean-Claude </a:t>
            </a:r>
            <a:r>
              <a:rPr lang="it-IT" dirty="0" err="1" smtClean="0"/>
              <a:t>Juncker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12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Consiglio (della UE)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83568" y="2120861"/>
            <a:ext cx="8003232" cy="4404483"/>
          </a:xfrm>
        </p:spPr>
        <p:txBody>
          <a:bodyPr/>
          <a:lstStyle/>
          <a:p>
            <a:pPr algn="just"/>
            <a:r>
              <a:rPr lang="it-IT" b="1" i="1" dirty="0" smtClean="0"/>
              <a:t>Da non confondere con il Consiglio europeo</a:t>
            </a:r>
            <a:r>
              <a:rPr lang="it-IT" b="1" dirty="0" smtClean="0"/>
              <a:t>. </a:t>
            </a:r>
          </a:p>
          <a:p>
            <a:pPr algn="just"/>
            <a:r>
              <a:rPr lang="it-IT" b="1" dirty="0" smtClean="0"/>
              <a:t>Rappresentanti dei Governi degli Stati membri (diversi a seconda dell’oggetto della riunione)  </a:t>
            </a:r>
          </a:p>
          <a:p>
            <a:pPr algn="just"/>
            <a:r>
              <a:rPr lang="it-IT" b="1" dirty="0" smtClean="0"/>
              <a:t>Insieme con il Parlamento europeo, approva gli atti normativi dell’UE, ma non può proporli (l’iniziativa legislativa spetta alla Commissione)</a:t>
            </a:r>
          </a:p>
          <a:p>
            <a:pPr algn="just"/>
            <a:r>
              <a:rPr lang="it-IT" b="1" dirty="0" smtClean="0"/>
              <a:t>Presidenza del Consiglio dell’UE: assegnata a ciascun Stato membro a rotazione, ogni 6 mesi (</a:t>
            </a:r>
            <a:r>
              <a:rPr lang="it-IT" b="1" i="1" dirty="0" smtClean="0"/>
              <a:t>attualmente: Malta</a:t>
            </a:r>
            <a:r>
              <a:rPr lang="it-IT" b="1" dirty="0" smtClean="0"/>
              <a:t>)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73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Parlamento europeo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70384" y="1920687"/>
            <a:ext cx="8003232" cy="4404483"/>
          </a:xfrm>
        </p:spPr>
        <p:txBody>
          <a:bodyPr/>
          <a:lstStyle/>
          <a:p>
            <a:pPr algn="just"/>
            <a:r>
              <a:rPr lang="it-IT" sz="2400" b="1" i="1" dirty="0" smtClean="0"/>
              <a:t>Originariamente, membri nominati dai Parlamenti degli Stati membri </a:t>
            </a:r>
          </a:p>
          <a:p>
            <a:pPr algn="just"/>
            <a:r>
              <a:rPr lang="it-IT" b="1" dirty="0" smtClean="0"/>
              <a:t>Dal 1979: eletto dai cittadini europei ogni 5 anni</a:t>
            </a:r>
          </a:p>
          <a:p>
            <a:pPr algn="just"/>
            <a:r>
              <a:rPr lang="it-IT" b="1" dirty="0" smtClean="0"/>
              <a:t>750 membri + il Presidente del Parlamento </a:t>
            </a:r>
          </a:p>
          <a:p>
            <a:pPr algn="just"/>
            <a:r>
              <a:rPr lang="it-IT" sz="2500" b="1" i="1" dirty="0" smtClean="0"/>
              <a:t>(ogni Stato ha un certo numero di europarlamentari, che però non «rappresentano» il proprio Stato)</a:t>
            </a:r>
          </a:p>
          <a:p>
            <a:pPr algn="just"/>
            <a:r>
              <a:rPr lang="it-IT" b="1" dirty="0" smtClean="0"/>
              <a:t>Insieme con il Consiglio, approva gli atti normativi dell’UE, ma non può proporli (l’iniziativa legislativa spetta alla Commissione)</a:t>
            </a:r>
            <a:r>
              <a:rPr lang="it-IT" b="1" dirty="0" smtClean="0"/>
              <a:t> </a:t>
            </a:r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60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Parlamento europeo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l="75993" t="27941" r="3533" b="5501"/>
          <a:stretch/>
        </p:blipFill>
        <p:spPr>
          <a:xfrm>
            <a:off x="179512" y="1433652"/>
            <a:ext cx="2636966" cy="482183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99669" y="6286581"/>
            <a:ext cx="2747587" cy="53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https://it.wikipedia.org/wiki/Parlamento_europeo</a:t>
            </a:r>
            <a:endParaRPr lang="it-IT" sz="14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878">
            <a:off x="3008509" y="2476075"/>
            <a:ext cx="2640746" cy="3699076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44230"/>
              </p:ext>
            </p:extLst>
          </p:nvPr>
        </p:nvGraphicFramePr>
        <p:xfrm>
          <a:off x="5264206" y="2001129"/>
          <a:ext cx="389877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388"/>
                <a:gridCol w="1949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Stato</a:t>
                      </a:r>
                      <a:r>
                        <a:rPr lang="it-IT" baseline="0" dirty="0" smtClean="0"/>
                        <a:t> membro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Seggi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Germania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Francia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74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Italia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Regno Unito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73</a:t>
                      </a:r>
                      <a:endParaRPr lang="it-IT" dirty="0"/>
                    </a:p>
                  </a:txBody>
                  <a:tcPr/>
                </a:tc>
              </a:tr>
              <a:tr h="355376">
                <a:tc>
                  <a:txBody>
                    <a:bodyPr/>
                    <a:lstStyle/>
                    <a:p>
                      <a:r>
                        <a:rPr lang="it-IT" dirty="0" smtClean="0"/>
                        <a:t>Spagna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54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5810509" y="5301208"/>
            <a:ext cx="287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Antonio </a:t>
            </a:r>
            <a:r>
              <a:rPr lang="it-IT" dirty="0" err="1" smtClean="0"/>
              <a:t>Tajani</a:t>
            </a:r>
            <a:r>
              <a:rPr lang="it-IT" dirty="0" smtClean="0"/>
              <a:t> (PPE), Presidente del Parlamento europeo dal 17/01/2017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9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r>
              <a:rPr lang="it-IT" b="1" dirty="0" smtClean="0"/>
              <a:t>Che cos’è il «diritto»? </a:t>
            </a:r>
          </a:p>
          <a:p>
            <a:r>
              <a:rPr lang="it-IT" b="1" dirty="0" smtClean="0"/>
              <a:t>Che cosa si intende per «norma giuridica»?               Una regola … </a:t>
            </a:r>
          </a:p>
          <a:p>
            <a:pPr lvl="1"/>
            <a:r>
              <a:rPr lang="it-IT" b="1" dirty="0" smtClean="0"/>
              <a:t>«generale» </a:t>
            </a:r>
          </a:p>
          <a:p>
            <a:pPr lvl="1"/>
            <a:r>
              <a:rPr lang="it-IT" b="1" dirty="0" smtClean="0"/>
              <a:t>«astratta» </a:t>
            </a:r>
          </a:p>
          <a:p>
            <a:pPr lvl="1"/>
            <a:r>
              <a:rPr lang="it-IT" b="1" dirty="0" smtClean="0"/>
              <a:t>posta o riconosciuta come vincolante da un’autorità pubblica </a:t>
            </a:r>
          </a:p>
          <a:p>
            <a:pPr lvl="1"/>
            <a:r>
              <a:rPr lang="it-IT" b="1" dirty="0" smtClean="0"/>
              <a:t>«imperativa». </a:t>
            </a:r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Concetti di «diritto» e di «norma giuridica» </a:t>
            </a:r>
            <a:endParaRPr lang="it-IT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Indietro o precedente 8">
            <a:hlinkClick r:id="" action="ppaction://hlinkshowjump?jump=previousslide" highlightClick="1"/>
          </p:cNvPr>
          <p:cNvSpPr/>
          <p:nvPr/>
        </p:nvSpPr>
        <p:spPr>
          <a:xfrm>
            <a:off x="8022816" y="6432844"/>
            <a:ext cx="293600" cy="236516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388424" y="6432844"/>
            <a:ext cx="298376" cy="236516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0"/>
          <a:stretch/>
        </p:blipFill>
        <p:spPr>
          <a:xfrm>
            <a:off x="994647" y="1891884"/>
            <a:ext cx="7080485" cy="4489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Parlamento europeo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6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4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Alto rappresentante dell’Unione                                     per gli Affari esteri e la politica di sicurezza</a:t>
            </a:r>
          </a:p>
          <a:p>
            <a:pPr algn="ctr"/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it-IT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anche Vicepresidente della Commissione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37220" y="2852936"/>
            <a:ext cx="4150804" cy="4005064"/>
          </a:xfrm>
        </p:spPr>
        <p:txBody>
          <a:bodyPr/>
          <a:lstStyle/>
          <a:p>
            <a:pPr algn="just"/>
            <a:r>
              <a:rPr lang="it-IT" b="1" dirty="0" smtClean="0"/>
              <a:t>Guida la politica estera e di sicurezza comune della UE e la attua (su mandato del Consiglio). </a:t>
            </a:r>
          </a:p>
          <a:p>
            <a:pPr algn="just"/>
            <a:r>
              <a:rPr lang="it-IT" b="1" dirty="0" smtClean="0"/>
              <a:t>Nominato dal Consiglio europeo, con l’accordo del Presidente della Commissione. </a:t>
            </a:r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2936"/>
            <a:ext cx="2664478" cy="339563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580112" y="624856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Federica </a:t>
            </a:r>
            <a:r>
              <a:rPr lang="it-IT" dirty="0" err="1" smtClean="0"/>
              <a:t>Mogherini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510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Banca Centrale Europea (B.C.E.) 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23528" y="2090082"/>
            <a:ext cx="3312368" cy="3427149"/>
          </a:xfrm>
        </p:spPr>
        <p:txBody>
          <a:bodyPr/>
          <a:lstStyle/>
          <a:p>
            <a:pPr algn="just"/>
            <a:r>
              <a:rPr lang="it-IT" b="1" dirty="0" smtClean="0"/>
              <a:t>Definisce e attua la politica monetaria per l’Eurozona. </a:t>
            </a:r>
          </a:p>
          <a:p>
            <a:pPr algn="just"/>
            <a:r>
              <a:rPr lang="it-IT" b="1" dirty="0" smtClean="0"/>
              <a:t>Il Presidente della BCE ha un mandato di 8 anni (non rinnovabile) ed è nominato dal Consiglio europeo.  </a:t>
            </a:r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52" y="2060848"/>
            <a:ext cx="5195986" cy="346052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6041" r="22025" b="15210"/>
          <a:stretch/>
        </p:blipFill>
        <p:spPr>
          <a:xfrm>
            <a:off x="7452321" y="1556791"/>
            <a:ext cx="1718668" cy="247884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944552" y="5517231"/>
            <a:ext cx="519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</a:t>
            </a:r>
            <a:r>
              <a:rPr lang="it-IT" dirty="0" err="1" smtClean="0"/>
              <a:t>Eurotower</a:t>
            </a:r>
            <a:r>
              <a:rPr lang="it-IT" dirty="0" smtClean="0"/>
              <a:t> (sede della BCE), a Francoforte. </a:t>
            </a:r>
          </a:p>
          <a:p>
            <a:r>
              <a:rPr lang="it-IT" i="1" dirty="0" smtClean="0"/>
              <a:t>In alto</a:t>
            </a:r>
            <a:r>
              <a:rPr lang="it-IT" dirty="0" smtClean="0"/>
              <a:t>: il Governatore della BCE Mario Draghi.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794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Corte di giustizia dell’Unione europea (C.G.U.E.) 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13184" y="2008100"/>
            <a:ext cx="8363272" cy="2923094"/>
          </a:xfrm>
        </p:spPr>
        <p:txBody>
          <a:bodyPr/>
          <a:lstStyle/>
          <a:p>
            <a:pPr algn="just"/>
            <a:r>
              <a:rPr lang="it-IT" b="1" dirty="0" smtClean="0"/>
              <a:t>Un giudice per ogni Stato membro. </a:t>
            </a:r>
          </a:p>
          <a:p>
            <a:pPr algn="just"/>
            <a:r>
              <a:rPr lang="it-IT" b="1" dirty="0" smtClean="0"/>
              <a:t>Organo giurisdizionale della UE con il compito di garantire il rispetto del diritto dell’Unione; in particolare: </a:t>
            </a:r>
          </a:p>
          <a:p>
            <a:pPr lvl="1" algn="just"/>
            <a:r>
              <a:rPr lang="it-IT" b="1" dirty="0" smtClean="0"/>
              <a:t>Stabilire se una norma UE è valida, o come deve essere interpretata («rinvio pregiudiziale»). </a:t>
            </a:r>
          </a:p>
          <a:p>
            <a:pPr lvl="1" algn="just"/>
            <a:r>
              <a:rPr lang="it-IT" b="1" dirty="0" smtClean="0"/>
              <a:t>Annullare atti UE illegittimi («ricorso per annullamento»). </a:t>
            </a:r>
          </a:p>
          <a:p>
            <a:pPr lvl="1" algn="just"/>
            <a:r>
              <a:rPr lang="it-IT" b="1" dirty="0" smtClean="0"/>
              <a:t>Accertare se uno Stato membro ha rispettato un obbligo sancito dal diritto dell’UE («ricorso per inadempimento»).  </a:t>
            </a:r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6815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Corte di giustizia dell’Unione europea (C.G.U.E.) 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22" y="1935163"/>
            <a:ext cx="6584155" cy="4389437"/>
          </a:xfrm>
        </p:spPr>
      </p:pic>
    </p:spTree>
    <p:extLst>
      <p:ext uri="{BB962C8B-B14F-4D97-AF65-F5344CB8AC3E}">
        <p14:creationId xmlns:p14="http://schemas.microsoft.com/office/powerpoint/2010/main" val="140637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Corte dei conti dell’Unione europea</a:t>
            </a:r>
            <a:endParaRPr lang="it-IT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791580" y="2996952"/>
            <a:ext cx="7632848" cy="1780940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 smtClean="0"/>
              <a:t>Analogamente alle Corti dei conti nazionali, verifica la correttezza (la legittimità e regolarità) delle entrate e delle uscite del bilancio dell’Unione europea. </a:t>
            </a:r>
            <a:r>
              <a:rPr lang="it-IT" b="1" dirty="0" smtClean="0"/>
              <a:t>  </a:t>
            </a:r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5315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competenze dell’Unione europea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88747"/>
            <a:ext cx="8147248" cy="1545654"/>
          </a:xfrm>
        </p:spPr>
        <p:txBody>
          <a:bodyPr/>
          <a:lstStyle/>
          <a:p>
            <a:pPr algn="just"/>
            <a:r>
              <a:rPr lang="it-IT" b="1" dirty="0" smtClean="0"/>
              <a:t>«Principio di attribuzione»: la UE ha solo le competenze che gli Stati membri le hanno affidato tramite i Trattati. 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COMPETENZE ESCLUSIVE</a:t>
            </a:r>
            <a:r>
              <a:rPr lang="it-IT" b="1" dirty="0" smtClean="0"/>
              <a:t>: solo Ue </a:t>
            </a:r>
            <a:r>
              <a:rPr lang="it-IT" sz="2000" b="1" i="1" dirty="0" smtClean="0"/>
              <a:t>(es.: politica monetaria per l’Eurozona, politica commerciale comune) 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COMPETENZE «CONCORRENTI</a:t>
            </a:r>
            <a:r>
              <a:rPr lang="it-IT" b="1" dirty="0" smtClean="0"/>
              <a:t>»: Ue e, </a:t>
            </a:r>
            <a:r>
              <a:rPr lang="it-IT" b="1" i="1" dirty="0" smtClean="0"/>
              <a:t>dove non è intervenuta la Ue</a:t>
            </a:r>
            <a:r>
              <a:rPr lang="it-IT" b="1" dirty="0" smtClean="0"/>
              <a:t>, Stati membri </a:t>
            </a:r>
            <a:r>
              <a:rPr lang="it-IT" sz="2000" b="1" i="1" dirty="0" smtClean="0"/>
              <a:t>(es.: mercato interno europeo, politica sociale, ambiente) 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COMPETENZE «PARALLELE</a:t>
            </a:r>
            <a:r>
              <a:rPr lang="it-IT" b="1" dirty="0" smtClean="0"/>
              <a:t>»: solo per sostenere o coordinare le azioni degli Stati membri, ma senza interferire con esse </a:t>
            </a:r>
            <a:r>
              <a:rPr lang="it-IT" sz="2000" b="1" i="1" dirty="0" smtClean="0"/>
              <a:t>(es.: coordinamento delle politiche economiche, ricerca e sviluppo tecnologico)</a:t>
            </a:r>
            <a:r>
              <a:rPr lang="it-IT" b="1" dirty="0" smtClean="0"/>
              <a:t>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0950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 or </a:t>
            </a:r>
            <a:r>
              <a:rPr lang="it-IT" sz="3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without</a:t>
            </a:r>
            <a:r>
              <a:rPr lang="it-IT" sz="3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EU?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19014" y="2054955"/>
            <a:ext cx="8147248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i="1" dirty="0" smtClean="0"/>
              <a:t>Qualche spunto di riflessione finale: </a:t>
            </a:r>
          </a:p>
          <a:p>
            <a:pPr marL="0" indent="0" algn="just">
              <a:buNone/>
            </a:pPr>
            <a:endParaRPr lang="it-IT" sz="2000" b="1" i="1" dirty="0" smtClean="0"/>
          </a:p>
          <a:p>
            <a:pPr algn="just"/>
            <a:r>
              <a:rPr lang="it-IT" b="1" dirty="0" smtClean="0"/>
              <a:t>La </a:t>
            </a:r>
            <a:r>
              <a:rPr lang="it-IT" b="1" dirty="0" err="1" smtClean="0"/>
              <a:t>Brexit</a:t>
            </a:r>
            <a:r>
              <a:rPr lang="it-IT" b="1" dirty="0" smtClean="0"/>
              <a:t>: </a:t>
            </a:r>
            <a:r>
              <a:rPr lang="it-IT" b="1" i="1" dirty="0" smtClean="0"/>
              <a:t>a</a:t>
            </a:r>
            <a:r>
              <a:rPr lang="it-IT" b="1" dirty="0" smtClean="0"/>
              <a:t> «</a:t>
            </a:r>
            <a:r>
              <a:rPr lang="it-IT" b="1" i="1" dirty="0" smtClean="0"/>
              <a:t>Global Britain</a:t>
            </a:r>
            <a:r>
              <a:rPr lang="it-IT" b="1" dirty="0" smtClean="0"/>
              <a:t>»? </a:t>
            </a:r>
          </a:p>
          <a:p>
            <a:pPr algn="just"/>
            <a:r>
              <a:rPr lang="it-IT" b="1" dirty="0" smtClean="0"/>
              <a:t>I dibattiti sul futuro dell’Europa e l’idea di un’Europa ‘‘a geometrie variabili’’</a:t>
            </a:r>
          </a:p>
          <a:p>
            <a:pPr algn="just"/>
            <a:r>
              <a:rPr lang="it-IT" b="1" dirty="0" smtClean="0"/>
              <a:t>Un referendum sull’euro: possibile? </a:t>
            </a:r>
          </a:p>
          <a:p>
            <a:pPr algn="just"/>
            <a:r>
              <a:rPr lang="it-IT" b="1" dirty="0" smtClean="0"/>
              <a:t>Il contributo dell’integrazione europea alla pace in Europa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2678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996" y="29371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Grazie per l’attenzione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08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2378334"/>
            <a:ext cx="8229600" cy="3006005"/>
          </a:xfrm>
        </p:spPr>
        <p:txBody>
          <a:bodyPr/>
          <a:lstStyle/>
          <a:p>
            <a:r>
              <a:rPr lang="it-IT" b="1" dirty="0" smtClean="0">
                <a:hlinkClick r:id="rId4" action="ppaction://hlinksldjump"/>
              </a:rPr>
              <a:t>Qualcosa di meno di un vero e proprio Stato</a:t>
            </a:r>
            <a:r>
              <a:rPr lang="it-IT" b="1" dirty="0" smtClean="0"/>
              <a:t> </a:t>
            </a:r>
          </a:p>
          <a:p>
            <a:r>
              <a:rPr lang="it-IT" b="1" dirty="0" smtClean="0">
                <a:hlinkClick r:id="rId5" action="ppaction://hlinksldjump"/>
              </a:rPr>
              <a:t>Qualcosa di più di una semplice organizzazione internazionale</a:t>
            </a:r>
            <a:r>
              <a:rPr lang="it-IT" b="1" dirty="0" smtClean="0"/>
              <a:t> </a:t>
            </a:r>
          </a:p>
          <a:p>
            <a:r>
              <a:rPr lang="it-IT" b="1" dirty="0" smtClean="0">
                <a:hlinkClick r:id="rId6" action="ppaction://hlinksldjump"/>
              </a:rPr>
              <a:t>Non comprende solo gli Stati dell’Eurozona </a:t>
            </a:r>
            <a:endParaRPr lang="it-IT" b="1" dirty="0" smtClean="0"/>
          </a:p>
          <a:p>
            <a:r>
              <a:rPr lang="it-IT" b="1" dirty="0">
                <a:hlinkClick r:id="rId7" action="ppaction://hlinksldjump"/>
              </a:rPr>
              <a:t>N</a:t>
            </a:r>
            <a:r>
              <a:rPr lang="it-IT" b="1" dirty="0" smtClean="0">
                <a:hlinkClick r:id="rId7" action="ppaction://hlinksldjump"/>
              </a:rPr>
              <a:t>on va confusa con il Consiglio d’Europa </a:t>
            </a:r>
            <a:endParaRPr lang="it-IT" b="1" dirty="0" smtClean="0"/>
          </a:p>
          <a:p>
            <a:r>
              <a:rPr lang="it-IT" b="1" dirty="0" smtClean="0"/>
              <a:t>È formata da 28 Stati membri. </a:t>
            </a:r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 </a:t>
            </a:r>
            <a:endParaRPr lang="it-IT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8022816" y="6432844"/>
            <a:ext cx="293600" cy="236516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388424" y="6432844"/>
            <a:ext cx="298376" cy="236516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77838" y="2566988"/>
            <a:ext cx="8229600" cy="3006005"/>
          </a:xfrm>
        </p:spPr>
        <p:txBody>
          <a:bodyPr/>
          <a:lstStyle/>
          <a:p>
            <a:r>
              <a:rPr lang="it-IT" b="1" dirty="0" smtClean="0"/>
              <a:t>È composta da Stati sovrani (indipendenti), che possono decidere di uscirne (es.: </a:t>
            </a:r>
            <a:r>
              <a:rPr lang="it-IT" b="1" dirty="0" err="1" smtClean="0"/>
              <a:t>Brexit</a:t>
            </a:r>
            <a:r>
              <a:rPr lang="it-IT" b="1" dirty="0" smtClean="0"/>
              <a:t>). </a:t>
            </a:r>
          </a:p>
          <a:p>
            <a:r>
              <a:rPr lang="it-IT" b="1" dirty="0" smtClean="0"/>
              <a:t>Non ha tutti i poteri tipici degli Stati sovrani; ad esempio: </a:t>
            </a:r>
          </a:p>
          <a:p>
            <a:pPr lvl="1"/>
            <a:r>
              <a:rPr lang="it-IT" b="1" dirty="0" smtClean="0"/>
              <a:t>no politica fiscale </a:t>
            </a:r>
          </a:p>
          <a:p>
            <a:pPr lvl="1"/>
            <a:r>
              <a:rPr lang="it-IT" b="1" dirty="0" smtClean="0"/>
              <a:t>no poteri ‘‘pieni’’ in politica estera  </a:t>
            </a:r>
          </a:p>
          <a:p>
            <a:r>
              <a:rPr lang="it-IT" b="1" dirty="0" smtClean="0"/>
              <a:t> ‘‘Stati Uniti d’Europa’’: un obiettivo o un’utopia? </a:t>
            </a:r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Qualcosa di meno di un vero e proprio Stato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torno 8">
            <a:hlinkClick r:id="rId5" action="ppaction://hlinksldjump" highlightClick="1"/>
          </p:cNvPr>
          <p:cNvSpPr/>
          <p:nvPr/>
        </p:nvSpPr>
        <p:spPr>
          <a:xfrm>
            <a:off x="8686800" y="6381328"/>
            <a:ext cx="349696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51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2481843"/>
          </a:xfrm>
        </p:spPr>
        <p:txBody>
          <a:bodyPr/>
          <a:lstStyle/>
          <a:p>
            <a:r>
              <a:rPr lang="it-IT" b="1" dirty="0" smtClean="0"/>
              <a:t>Comporta significative limitazioni di sovranità per gli Stati membri (cresciute nel tempo) </a:t>
            </a:r>
          </a:p>
          <a:p>
            <a:r>
              <a:rPr lang="it-IT" b="1" dirty="0" smtClean="0"/>
              <a:t>Il diritto dell’Unione prevale sul diritto nazionale </a:t>
            </a:r>
          </a:p>
          <a:p>
            <a:r>
              <a:rPr lang="it-IT" b="1" dirty="0" smtClean="0"/>
              <a:t>Presenza della Corte di giustizia dell’Unione europea (che può sanzionare gli Stati membri)  </a:t>
            </a:r>
          </a:p>
          <a:p>
            <a:endParaRPr lang="it-IT" b="1" dirty="0" smtClean="0"/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Qualcosa di più di una semplice organizzazione internazionale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torno 8">
            <a:hlinkClick r:id="rId5" action="ppaction://hlinksldjump" highlightClick="1"/>
          </p:cNvPr>
          <p:cNvSpPr/>
          <p:nvPr/>
        </p:nvSpPr>
        <p:spPr>
          <a:xfrm>
            <a:off x="8686800" y="6381328"/>
            <a:ext cx="349696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15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2481843"/>
          </a:xfrm>
        </p:spPr>
        <p:txBody>
          <a:bodyPr/>
          <a:lstStyle/>
          <a:p>
            <a:endParaRPr lang="it-IT" b="1" dirty="0" smtClean="0"/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Non comprende solo gli Stati dell’Eurozona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torno 8">
            <a:hlinkClick r:id="rId4" action="ppaction://hlinksldjump" highlightClick="1"/>
          </p:cNvPr>
          <p:cNvSpPr/>
          <p:nvPr/>
        </p:nvSpPr>
        <p:spPr>
          <a:xfrm>
            <a:off x="8686800" y="6381328"/>
            <a:ext cx="349696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91497"/>
            <a:ext cx="5013210" cy="496809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9552" y="2090083"/>
            <a:ext cx="2232248" cy="330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41884" y="2420888"/>
            <a:ext cx="18698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724128" y="2090083"/>
            <a:ext cx="31170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 smtClean="0"/>
              <a:t>Su 28 Stati membri della UE: </a:t>
            </a:r>
          </a:p>
          <a:p>
            <a:pPr marL="457200" indent="-288000" algn="just">
              <a:buFont typeface="Arial" panose="020B0604020202020204" pitchFamily="34" charset="0"/>
              <a:buChar char="•"/>
            </a:pPr>
            <a:r>
              <a:rPr lang="it-IT" sz="2600" b="1" dirty="0" smtClean="0"/>
              <a:t>19  con l’euro</a:t>
            </a:r>
          </a:p>
          <a:p>
            <a:pPr marL="457200" indent="-288000">
              <a:buFont typeface="Arial" panose="020B0604020202020204" pitchFamily="34" charset="0"/>
              <a:buChar char="•"/>
            </a:pPr>
            <a:r>
              <a:rPr lang="it-IT" sz="2600" b="1" dirty="0" smtClean="0"/>
              <a:t>9 	con la propria moneta </a:t>
            </a:r>
            <a:endParaRPr lang="it-IT" sz="2600" b="1" dirty="0"/>
          </a:p>
        </p:txBody>
      </p:sp>
    </p:spTree>
    <p:extLst>
      <p:ext uri="{BB962C8B-B14F-4D97-AF65-F5344CB8AC3E}">
        <p14:creationId xmlns:p14="http://schemas.microsoft.com/office/powerpoint/2010/main" val="37888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77838" y="2096988"/>
            <a:ext cx="8229600" cy="2481843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 smtClean="0"/>
              <a:t>Il Consiglio d’Europa è </a:t>
            </a:r>
          </a:p>
          <a:p>
            <a:pPr indent="-396000" algn="just"/>
            <a:r>
              <a:rPr lang="it-IT" b="1" dirty="0" smtClean="0"/>
              <a:t>un’organizzazione internazionale distinta dalla UE, creata nel 1949 e comprendente 47 Stati (tra cui tutti i membri della UE) </a:t>
            </a:r>
          </a:p>
          <a:p>
            <a:pPr indent="-396000" algn="just"/>
            <a:r>
              <a:rPr lang="it-IT" b="1" dirty="0"/>
              <a:t>m</a:t>
            </a:r>
            <a:r>
              <a:rPr lang="it-IT" b="1" dirty="0" smtClean="0"/>
              <a:t>irante alla tutela dei diritti dell’uomo e della democrazia e allo sviluppo dell’identità europea</a:t>
            </a:r>
          </a:p>
          <a:p>
            <a:pPr indent="-396000" algn="just"/>
            <a:r>
              <a:rPr lang="it-IT" b="1" dirty="0" smtClean="0"/>
              <a:t>non comporta le stesse limitazioni di sovranità della UE ma ha anch’esso una particolarità: Corte europea dei diritti dell’uomo (‘‘Corte di Strasburgo’’)</a:t>
            </a:r>
          </a:p>
          <a:p>
            <a:pPr indent="-396000"/>
            <a:endParaRPr lang="it-IT" b="1" dirty="0" smtClean="0"/>
          </a:p>
          <a:p>
            <a:endParaRPr lang="it-IT" b="1" dirty="0" smtClean="0"/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Non va confusa con il Consiglio d’Europa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torno 8">
            <a:hlinkClick r:id="rId5" action="ppaction://hlinksldjump" highlightClick="1"/>
          </p:cNvPr>
          <p:cNvSpPr/>
          <p:nvPr/>
        </p:nvSpPr>
        <p:spPr>
          <a:xfrm>
            <a:off x="8686800" y="6381328"/>
            <a:ext cx="349696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75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77838" y="1865462"/>
            <a:ext cx="8229600" cy="555476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Gli Stati membri del Consiglio d’Europa</a:t>
            </a:r>
          </a:p>
          <a:p>
            <a:endParaRPr lang="it-IT" b="1" dirty="0" smtClean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Non va confusa con il Consiglio d’Europa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torno 8">
            <a:hlinkClick r:id="rId4" action="ppaction://hlinksldjump" highlightClick="1"/>
          </p:cNvPr>
          <p:cNvSpPr/>
          <p:nvPr/>
        </p:nvSpPr>
        <p:spPr>
          <a:xfrm>
            <a:off x="8686800" y="6381328"/>
            <a:ext cx="349696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52" y="2420938"/>
            <a:ext cx="5248696" cy="43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6208</TotalTime>
  <Words>2112</Words>
  <Application>Microsoft Office PowerPoint</Application>
  <PresentationFormat>Presentazione su schermo (4:3)</PresentationFormat>
  <Paragraphs>404</Paragraphs>
  <Slides>38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Constantia</vt:lpstr>
      <vt:lpstr>Arial</vt:lpstr>
      <vt:lpstr>Calibri</vt:lpstr>
      <vt:lpstr>Wingdings 2</vt:lpstr>
      <vt:lpstr>Times New Roman</vt:lpstr>
      <vt:lpstr>Flow</vt:lpstr>
      <vt:lpstr>Custom Design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SCHULZE WESSEL Lambert (COMM)</dc:creator>
  <cp:lastModifiedBy>alex baruzzi</cp:lastModifiedBy>
  <cp:revision>476</cp:revision>
  <cp:lastPrinted>2016-01-28T11:06:58Z</cp:lastPrinted>
  <dcterms:created xsi:type="dcterms:W3CDTF">2015-12-16T10:32:23Z</dcterms:created>
  <dcterms:modified xsi:type="dcterms:W3CDTF">2017-02-21T01:57:23Z</dcterms:modified>
</cp:coreProperties>
</file>